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0A2050A-6283-6F69-83F1-E9C47370DAA8}" name="Yokochi, Miyuu" initials="MS" userId="S::YOKOCM@pfizer.com::ff1e47e9-4ff4-481c-aafa-52705cb9e5d9" providerId="AD"/>
  <p188:author id="{C9ADFA5A-B4B0-47DA-EB5A-9FDBAA94EFAB}" name="Park, Yoonkyung" initials="YP" userId="S::ParkYO@pfizer.com::de050257-a87f-42d3-a646-15541bae416c" providerId="AD"/>
  <p188:author id="{77BA938F-E082-7893-9820-3B316941D405}" name="佐伯　大祐(302)" initials="佐伯　大祐(302)" userId="S::10042725@epsg.eps.co.jp::a4af5608-4c32-46d4-bfe5-e1133e305aed" providerId="AD"/>
  <p188:author id="{821DB2C2-F71B-4B20-BC38-256928DC8AED}" name="山本　賢二(698)" initials="山本　賢二(698)" userId="S::10050353@epsg.eps.co.jp::73f9b896-f616-4230-b34f-2e235e9b976a" providerId="AD"/>
  <p188:author id="{DC3B61C5-334A-FA83-0830-BBC934C2D7BA}" name="曽我　奈央(057)" initials="曽我　奈央(057)" userId="S::10112880@epsg.eps.co.jp::e15f99ab-bec1-4e5a-9953-d2b76ddbd5ef" providerId="AD"/>
  <p188:author id="{2E9502D1-F18B-21CD-0F9E-5FA04576080F}" name="Kimura, Yasuko" initials="YK" userId="S::kimuray@pfizer.com::e924b7da-de31-468d-b1cf-aedd390d795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khwn0056koga@outlook.jp" initials="" lastIdx="3" clrIdx="0">
    <p:extLst>
      <p:ext uri="{19B8F6BF-5375-455C-9EA6-DF929625EA0E}">
        <p15:presenceInfo xmlns:p15="http://schemas.microsoft.com/office/powerpoint/2012/main" userId="f4cd2ddebd6f0677" providerId="Windows Live"/>
      </p:ext>
    </p:extLst>
  </p:cmAuthor>
  <p:cmAuthor id="2" name="MATSUMOTO Reiko" initials="怜松" lastIdx="1" clrIdx="1">
    <p:extLst>
      <p:ext uri="{19B8F6BF-5375-455C-9EA6-DF929625EA0E}">
        <p15:presenceInfo xmlns:p15="http://schemas.microsoft.com/office/powerpoint/2012/main" userId="S::matsumoto@mirai-iryo.com::e98e1b75-6d13-4789-9ed2-11d2ede0a5d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2" d="100"/>
          <a:sy n="62" d="100"/>
        </p:scale>
        <p:origin x="2477"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8/10/relationships/authors" Targe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87B70C4-5B0A-4FDE-9C56-10119BD96B27}" type="datetimeFigureOut">
              <a:rPr kumimoji="1" lang="ja-JP" altLang="en-US" smtClean="0"/>
              <a:t>2025/7/5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CEFA6D-7603-4EB7-8EF5-504655FDDD75}" type="slidenum">
              <a:rPr kumimoji="1" lang="ja-JP" altLang="en-US" smtClean="0"/>
              <a:t>‹#›</a:t>
            </a:fld>
            <a:endParaRPr kumimoji="1" lang="ja-JP" altLang="en-US"/>
          </a:p>
        </p:txBody>
      </p:sp>
    </p:spTree>
    <p:extLst>
      <p:ext uri="{BB962C8B-B14F-4D97-AF65-F5344CB8AC3E}">
        <p14:creationId xmlns:p14="http://schemas.microsoft.com/office/powerpoint/2010/main" val="1747399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87B70C4-5B0A-4FDE-9C56-10119BD96B27}" type="datetimeFigureOut">
              <a:rPr kumimoji="1" lang="ja-JP" altLang="en-US" smtClean="0"/>
              <a:t>2025/7/5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CEFA6D-7603-4EB7-8EF5-504655FDDD75}" type="slidenum">
              <a:rPr kumimoji="1" lang="ja-JP" altLang="en-US" smtClean="0"/>
              <a:t>‹#›</a:t>
            </a:fld>
            <a:endParaRPr kumimoji="1" lang="ja-JP" altLang="en-US"/>
          </a:p>
        </p:txBody>
      </p:sp>
    </p:spTree>
    <p:extLst>
      <p:ext uri="{BB962C8B-B14F-4D97-AF65-F5344CB8AC3E}">
        <p14:creationId xmlns:p14="http://schemas.microsoft.com/office/powerpoint/2010/main" val="3488068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87B70C4-5B0A-4FDE-9C56-10119BD96B27}" type="datetimeFigureOut">
              <a:rPr kumimoji="1" lang="ja-JP" altLang="en-US" smtClean="0"/>
              <a:t>2025/7/5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CEFA6D-7603-4EB7-8EF5-504655FDDD75}" type="slidenum">
              <a:rPr kumimoji="1" lang="ja-JP" altLang="en-US" smtClean="0"/>
              <a:t>‹#›</a:t>
            </a:fld>
            <a:endParaRPr kumimoji="1" lang="ja-JP" altLang="en-US"/>
          </a:p>
        </p:txBody>
      </p:sp>
    </p:spTree>
    <p:extLst>
      <p:ext uri="{BB962C8B-B14F-4D97-AF65-F5344CB8AC3E}">
        <p14:creationId xmlns:p14="http://schemas.microsoft.com/office/powerpoint/2010/main" val="432700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87B70C4-5B0A-4FDE-9C56-10119BD96B27}" type="datetimeFigureOut">
              <a:rPr kumimoji="1" lang="ja-JP" altLang="en-US" smtClean="0"/>
              <a:t>2025/7/5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CEFA6D-7603-4EB7-8EF5-504655FDDD75}" type="slidenum">
              <a:rPr kumimoji="1" lang="ja-JP" altLang="en-US" smtClean="0"/>
              <a:t>‹#›</a:t>
            </a:fld>
            <a:endParaRPr kumimoji="1" lang="ja-JP" altLang="en-US"/>
          </a:p>
        </p:txBody>
      </p:sp>
    </p:spTree>
    <p:extLst>
      <p:ext uri="{BB962C8B-B14F-4D97-AF65-F5344CB8AC3E}">
        <p14:creationId xmlns:p14="http://schemas.microsoft.com/office/powerpoint/2010/main" val="2945167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87B70C4-5B0A-4FDE-9C56-10119BD96B27}" type="datetimeFigureOut">
              <a:rPr kumimoji="1" lang="ja-JP" altLang="en-US" smtClean="0"/>
              <a:t>2025/7/5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CEFA6D-7603-4EB7-8EF5-504655FDDD75}" type="slidenum">
              <a:rPr kumimoji="1" lang="ja-JP" altLang="en-US" smtClean="0"/>
              <a:t>‹#›</a:t>
            </a:fld>
            <a:endParaRPr kumimoji="1" lang="ja-JP" altLang="en-US"/>
          </a:p>
        </p:txBody>
      </p:sp>
    </p:spTree>
    <p:extLst>
      <p:ext uri="{BB962C8B-B14F-4D97-AF65-F5344CB8AC3E}">
        <p14:creationId xmlns:p14="http://schemas.microsoft.com/office/powerpoint/2010/main" val="2106735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87B70C4-5B0A-4FDE-9C56-10119BD96B27}" type="datetimeFigureOut">
              <a:rPr kumimoji="1" lang="ja-JP" altLang="en-US" smtClean="0"/>
              <a:t>2025/7/5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3CEFA6D-7603-4EB7-8EF5-504655FDDD75}" type="slidenum">
              <a:rPr kumimoji="1" lang="ja-JP" altLang="en-US" smtClean="0"/>
              <a:t>‹#›</a:t>
            </a:fld>
            <a:endParaRPr kumimoji="1" lang="ja-JP" altLang="en-US"/>
          </a:p>
        </p:txBody>
      </p:sp>
    </p:spTree>
    <p:extLst>
      <p:ext uri="{BB962C8B-B14F-4D97-AF65-F5344CB8AC3E}">
        <p14:creationId xmlns:p14="http://schemas.microsoft.com/office/powerpoint/2010/main" val="1485470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87B70C4-5B0A-4FDE-9C56-10119BD96B27}" type="datetimeFigureOut">
              <a:rPr kumimoji="1" lang="ja-JP" altLang="en-US" smtClean="0"/>
              <a:t>2025/7/5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3CEFA6D-7603-4EB7-8EF5-504655FDDD75}" type="slidenum">
              <a:rPr kumimoji="1" lang="ja-JP" altLang="en-US" smtClean="0"/>
              <a:t>‹#›</a:t>
            </a:fld>
            <a:endParaRPr kumimoji="1" lang="ja-JP" altLang="en-US"/>
          </a:p>
        </p:txBody>
      </p:sp>
    </p:spTree>
    <p:extLst>
      <p:ext uri="{BB962C8B-B14F-4D97-AF65-F5344CB8AC3E}">
        <p14:creationId xmlns:p14="http://schemas.microsoft.com/office/powerpoint/2010/main" val="1359878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87B70C4-5B0A-4FDE-9C56-10119BD96B27}" type="datetimeFigureOut">
              <a:rPr kumimoji="1" lang="ja-JP" altLang="en-US" smtClean="0"/>
              <a:t>2025/7/5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3CEFA6D-7603-4EB7-8EF5-504655FDDD75}" type="slidenum">
              <a:rPr kumimoji="1" lang="ja-JP" altLang="en-US" smtClean="0"/>
              <a:t>‹#›</a:t>
            </a:fld>
            <a:endParaRPr kumimoji="1" lang="ja-JP" altLang="en-US"/>
          </a:p>
        </p:txBody>
      </p:sp>
    </p:spTree>
    <p:extLst>
      <p:ext uri="{BB962C8B-B14F-4D97-AF65-F5344CB8AC3E}">
        <p14:creationId xmlns:p14="http://schemas.microsoft.com/office/powerpoint/2010/main" val="3554400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7B70C4-5B0A-4FDE-9C56-10119BD96B27}" type="datetimeFigureOut">
              <a:rPr kumimoji="1" lang="ja-JP" altLang="en-US" smtClean="0"/>
              <a:t>2025/7/5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3CEFA6D-7603-4EB7-8EF5-504655FDDD75}" type="slidenum">
              <a:rPr kumimoji="1" lang="ja-JP" altLang="en-US" smtClean="0"/>
              <a:t>‹#›</a:t>
            </a:fld>
            <a:endParaRPr kumimoji="1" lang="ja-JP" altLang="en-US"/>
          </a:p>
        </p:txBody>
      </p:sp>
    </p:spTree>
    <p:extLst>
      <p:ext uri="{BB962C8B-B14F-4D97-AF65-F5344CB8AC3E}">
        <p14:creationId xmlns:p14="http://schemas.microsoft.com/office/powerpoint/2010/main" val="3530356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87B70C4-5B0A-4FDE-9C56-10119BD96B27}" type="datetimeFigureOut">
              <a:rPr kumimoji="1" lang="ja-JP" altLang="en-US" smtClean="0"/>
              <a:t>2025/7/5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3CEFA6D-7603-4EB7-8EF5-504655FDDD75}" type="slidenum">
              <a:rPr kumimoji="1" lang="ja-JP" altLang="en-US" smtClean="0"/>
              <a:t>‹#›</a:t>
            </a:fld>
            <a:endParaRPr kumimoji="1" lang="ja-JP" altLang="en-US"/>
          </a:p>
        </p:txBody>
      </p:sp>
    </p:spTree>
    <p:extLst>
      <p:ext uri="{BB962C8B-B14F-4D97-AF65-F5344CB8AC3E}">
        <p14:creationId xmlns:p14="http://schemas.microsoft.com/office/powerpoint/2010/main" val="534767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87B70C4-5B0A-4FDE-9C56-10119BD96B27}" type="datetimeFigureOut">
              <a:rPr kumimoji="1" lang="ja-JP" altLang="en-US" smtClean="0"/>
              <a:t>2025/7/5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3CEFA6D-7603-4EB7-8EF5-504655FDDD75}" type="slidenum">
              <a:rPr kumimoji="1" lang="ja-JP" altLang="en-US" smtClean="0"/>
              <a:t>‹#›</a:t>
            </a:fld>
            <a:endParaRPr kumimoji="1" lang="ja-JP" altLang="en-US"/>
          </a:p>
        </p:txBody>
      </p:sp>
    </p:spTree>
    <p:extLst>
      <p:ext uri="{BB962C8B-B14F-4D97-AF65-F5344CB8AC3E}">
        <p14:creationId xmlns:p14="http://schemas.microsoft.com/office/powerpoint/2010/main" val="1875064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87B70C4-5B0A-4FDE-9C56-10119BD96B27}" type="datetimeFigureOut">
              <a:rPr kumimoji="1" lang="ja-JP" altLang="en-US" smtClean="0"/>
              <a:t>2025/7/5</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23CEFA6D-7603-4EB7-8EF5-504655FDDD75}" type="slidenum">
              <a:rPr kumimoji="1" lang="ja-JP" altLang="en-US" smtClean="0"/>
              <a:t>‹#›</a:t>
            </a:fld>
            <a:endParaRPr kumimoji="1" lang="ja-JP" altLang="en-US"/>
          </a:p>
        </p:txBody>
      </p:sp>
    </p:spTree>
    <p:extLst>
      <p:ext uri="{BB962C8B-B14F-4D97-AF65-F5344CB8AC3E}">
        <p14:creationId xmlns:p14="http://schemas.microsoft.com/office/powerpoint/2010/main" val="371590914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687BF5E0-B8AD-4DED-9013-0792A2374A6D}"/>
              </a:ext>
            </a:extLst>
          </p:cNvPr>
          <p:cNvSpPr/>
          <p:nvPr/>
        </p:nvSpPr>
        <p:spPr>
          <a:xfrm>
            <a:off x="124389" y="7687341"/>
            <a:ext cx="6609222" cy="1015663"/>
          </a:xfrm>
          <a:prstGeom prst="round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29" name="四角形: 角を丸くする 28">
            <a:extLst>
              <a:ext uri="{FF2B5EF4-FFF2-40B4-BE49-F238E27FC236}">
                <a16:creationId xmlns:a16="http://schemas.microsoft.com/office/drawing/2014/main" id="{CA2D4217-40A6-7D19-EB4C-F09B8E01DF52}"/>
              </a:ext>
            </a:extLst>
          </p:cNvPr>
          <p:cNvSpPr/>
          <p:nvPr/>
        </p:nvSpPr>
        <p:spPr>
          <a:xfrm>
            <a:off x="124350" y="2422315"/>
            <a:ext cx="6612539" cy="5168959"/>
          </a:xfrm>
          <a:custGeom>
            <a:avLst/>
            <a:gdLst>
              <a:gd name="connsiteX0" fmla="*/ 0 w 6609144"/>
              <a:gd name="connsiteY0" fmla="*/ 891365 h 5348081"/>
              <a:gd name="connsiteX1" fmla="*/ 891365 w 6609144"/>
              <a:gd name="connsiteY1" fmla="*/ 0 h 5348081"/>
              <a:gd name="connsiteX2" fmla="*/ 5717779 w 6609144"/>
              <a:gd name="connsiteY2" fmla="*/ 0 h 5348081"/>
              <a:gd name="connsiteX3" fmla="*/ 6609144 w 6609144"/>
              <a:gd name="connsiteY3" fmla="*/ 891365 h 5348081"/>
              <a:gd name="connsiteX4" fmla="*/ 6609144 w 6609144"/>
              <a:gd name="connsiteY4" fmla="*/ 4456716 h 5348081"/>
              <a:gd name="connsiteX5" fmla="*/ 5717779 w 6609144"/>
              <a:gd name="connsiteY5" fmla="*/ 5348081 h 5348081"/>
              <a:gd name="connsiteX6" fmla="*/ 891365 w 6609144"/>
              <a:gd name="connsiteY6" fmla="*/ 5348081 h 5348081"/>
              <a:gd name="connsiteX7" fmla="*/ 0 w 6609144"/>
              <a:gd name="connsiteY7" fmla="*/ 4456716 h 5348081"/>
              <a:gd name="connsiteX8" fmla="*/ 0 w 6609144"/>
              <a:gd name="connsiteY8" fmla="*/ 891365 h 5348081"/>
              <a:gd name="connsiteX0" fmla="*/ 0 w 6609144"/>
              <a:gd name="connsiteY0" fmla="*/ 891365 h 5348081"/>
              <a:gd name="connsiteX1" fmla="*/ 891365 w 6609144"/>
              <a:gd name="connsiteY1" fmla="*/ 0 h 5348081"/>
              <a:gd name="connsiteX2" fmla="*/ 5717779 w 6609144"/>
              <a:gd name="connsiteY2" fmla="*/ 0 h 5348081"/>
              <a:gd name="connsiteX3" fmla="*/ 6609144 w 6609144"/>
              <a:gd name="connsiteY3" fmla="*/ 891365 h 5348081"/>
              <a:gd name="connsiteX4" fmla="*/ 6609144 w 6609144"/>
              <a:gd name="connsiteY4" fmla="*/ 4456716 h 5348081"/>
              <a:gd name="connsiteX5" fmla="*/ 5717779 w 6609144"/>
              <a:gd name="connsiteY5" fmla="*/ 5348081 h 5348081"/>
              <a:gd name="connsiteX6" fmla="*/ 891365 w 6609144"/>
              <a:gd name="connsiteY6" fmla="*/ 5348081 h 5348081"/>
              <a:gd name="connsiteX7" fmla="*/ 0 w 6609144"/>
              <a:gd name="connsiteY7" fmla="*/ 4456716 h 5348081"/>
              <a:gd name="connsiteX8" fmla="*/ 0 w 6609144"/>
              <a:gd name="connsiteY8" fmla="*/ 891365 h 5348081"/>
              <a:gd name="connsiteX0" fmla="*/ 0 w 6609144"/>
              <a:gd name="connsiteY0" fmla="*/ 891389 h 5348105"/>
              <a:gd name="connsiteX1" fmla="*/ 891365 w 6609144"/>
              <a:gd name="connsiteY1" fmla="*/ 24 h 5348105"/>
              <a:gd name="connsiteX2" fmla="*/ 5717779 w 6609144"/>
              <a:gd name="connsiteY2" fmla="*/ 24 h 5348105"/>
              <a:gd name="connsiteX3" fmla="*/ 6609144 w 6609144"/>
              <a:gd name="connsiteY3" fmla="*/ 891389 h 5348105"/>
              <a:gd name="connsiteX4" fmla="*/ 6609144 w 6609144"/>
              <a:gd name="connsiteY4" fmla="*/ 4456740 h 5348105"/>
              <a:gd name="connsiteX5" fmla="*/ 5717779 w 6609144"/>
              <a:gd name="connsiteY5" fmla="*/ 5348105 h 5348105"/>
              <a:gd name="connsiteX6" fmla="*/ 891365 w 6609144"/>
              <a:gd name="connsiteY6" fmla="*/ 5348105 h 5348105"/>
              <a:gd name="connsiteX7" fmla="*/ 0 w 6609144"/>
              <a:gd name="connsiteY7" fmla="*/ 4456740 h 5348105"/>
              <a:gd name="connsiteX8" fmla="*/ 0 w 6609144"/>
              <a:gd name="connsiteY8" fmla="*/ 891389 h 5348105"/>
              <a:gd name="connsiteX0" fmla="*/ 0 w 6612461"/>
              <a:gd name="connsiteY0" fmla="*/ 891389 h 5348105"/>
              <a:gd name="connsiteX1" fmla="*/ 891365 w 6612461"/>
              <a:gd name="connsiteY1" fmla="*/ 24 h 5348105"/>
              <a:gd name="connsiteX2" fmla="*/ 5717779 w 6612461"/>
              <a:gd name="connsiteY2" fmla="*/ 24 h 5348105"/>
              <a:gd name="connsiteX3" fmla="*/ 6609144 w 6612461"/>
              <a:gd name="connsiteY3" fmla="*/ 891389 h 5348105"/>
              <a:gd name="connsiteX4" fmla="*/ 6609144 w 6612461"/>
              <a:gd name="connsiteY4" fmla="*/ 4456740 h 5348105"/>
              <a:gd name="connsiteX5" fmla="*/ 5717779 w 6612461"/>
              <a:gd name="connsiteY5" fmla="*/ 5348105 h 5348105"/>
              <a:gd name="connsiteX6" fmla="*/ 891365 w 6612461"/>
              <a:gd name="connsiteY6" fmla="*/ 5348105 h 5348105"/>
              <a:gd name="connsiteX7" fmla="*/ 0 w 6612461"/>
              <a:gd name="connsiteY7" fmla="*/ 4456740 h 5348105"/>
              <a:gd name="connsiteX8" fmla="*/ 0 w 6612461"/>
              <a:gd name="connsiteY8" fmla="*/ 891389 h 5348105"/>
              <a:gd name="connsiteX0" fmla="*/ 78 w 6612539"/>
              <a:gd name="connsiteY0" fmla="*/ 891389 h 5348105"/>
              <a:gd name="connsiteX1" fmla="*/ 891443 w 6612539"/>
              <a:gd name="connsiteY1" fmla="*/ 24 h 5348105"/>
              <a:gd name="connsiteX2" fmla="*/ 5717857 w 6612539"/>
              <a:gd name="connsiteY2" fmla="*/ 24 h 5348105"/>
              <a:gd name="connsiteX3" fmla="*/ 6609222 w 6612539"/>
              <a:gd name="connsiteY3" fmla="*/ 891389 h 5348105"/>
              <a:gd name="connsiteX4" fmla="*/ 6609222 w 6612539"/>
              <a:gd name="connsiteY4" fmla="*/ 4456740 h 5348105"/>
              <a:gd name="connsiteX5" fmla="*/ 5717857 w 6612539"/>
              <a:gd name="connsiteY5" fmla="*/ 5348105 h 5348105"/>
              <a:gd name="connsiteX6" fmla="*/ 474755 w 6612539"/>
              <a:gd name="connsiteY6" fmla="*/ 5324956 h 5348105"/>
              <a:gd name="connsiteX7" fmla="*/ 78 w 6612539"/>
              <a:gd name="connsiteY7" fmla="*/ 4456740 h 5348105"/>
              <a:gd name="connsiteX8" fmla="*/ 78 w 6612539"/>
              <a:gd name="connsiteY8" fmla="*/ 891389 h 5348105"/>
              <a:gd name="connsiteX0" fmla="*/ 78 w 6612539"/>
              <a:gd name="connsiteY0" fmla="*/ 891389 h 5348105"/>
              <a:gd name="connsiteX1" fmla="*/ 891443 w 6612539"/>
              <a:gd name="connsiteY1" fmla="*/ 24 h 5348105"/>
              <a:gd name="connsiteX2" fmla="*/ 5717857 w 6612539"/>
              <a:gd name="connsiteY2" fmla="*/ 24 h 5348105"/>
              <a:gd name="connsiteX3" fmla="*/ 6609222 w 6612539"/>
              <a:gd name="connsiteY3" fmla="*/ 891389 h 5348105"/>
              <a:gd name="connsiteX4" fmla="*/ 6609222 w 6612539"/>
              <a:gd name="connsiteY4" fmla="*/ 4456740 h 5348105"/>
              <a:gd name="connsiteX5" fmla="*/ 6030374 w 6612539"/>
              <a:gd name="connsiteY5" fmla="*/ 5348105 h 5348105"/>
              <a:gd name="connsiteX6" fmla="*/ 474755 w 6612539"/>
              <a:gd name="connsiteY6" fmla="*/ 5324956 h 5348105"/>
              <a:gd name="connsiteX7" fmla="*/ 78 w 6612539"/>
              <a:gd name="connsiteY7" fmla="*/ 4456740 h 5348105"/>
              <a:gd name="connsiteX8" fmla="*/ 78 w 6612539"/>
              <a:gd name="connsiteY8" fmla="*/ 891389 h 53481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612539" h="5348105">
                <a:moveTo>
                  <a:pt x="78" y="891389"/>
                </a:moveTo>
                <a:cubicBezTo>
                  <a:pt x="23227" y="-17586"/>
                  <a:pt x="399156" y="24"/>
                  <a:pt x="891443" y="24"/>
                </a:cubicBezTo>
                <a:lnTo>
                  <a:pt x="5717857" y="24"/>
                </a:lnTo>
                <a:cubicBezTo>
                  <a:pt x="6210144" y="24"/>
                  <a:pt x="6655521" y="63436"/>
                  <a:pt x="6609222" y="891389"/>
                </a:cubicBezTo>
                <a:lnTo>
                  <a:pt x="6609222" y="4456740"/>
                </a:lnTo>
                <a:cubicBezTo>
                  <a:pt x="6609222" y="4949027"/>
                  <a:pt x="6522661" y="5348105"/>
                  <a:pt x="6030374" y="5348105"/>
                </a:cubicBezTo>
                <a:lnTo>
                  <a:pt x="474755" y="5324956"/>
                </a:lnTo>
                <a:cubicBezTo>
                  <a:pt x="-17532" y="5324956"/>
                  <a:pt x="78" y="4949027"/>
                  <a:pt x="78" y="4456740"/>
                </a:cubicBezTo>
                <a:lnTo>
                  <a:pt x="78" y="891389"/>
                </a:lnTo>
                <a:close/>
              </a:path>
            </a:pathLst>
          </a:custGeom>
          <a:solidFill>
            <a:schemeClr val="accent5">
              <a:lumMod val="20000"/>
              <a:lumOff val="80000"/>
            </a:schemeClr>
          </a:solidFill>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28" name="正方形/長方形 27">
            <a:extLst>
              <a:ext uri="{FF2B5EF4-FFF2-40B4-BE49-F238E27FC236}">
                <a16:creationId xmlns:a16="http://schemas.microsoft.com/office/drawing/2014/main" id="{FDA71A1B-BD68-0FB8-CF6D-B758BBE033E2}"/>
              </a:ext>
            </a:extLst>
          </p:cNvPr>
          <p:cNvSpPr/>
          <p:nvPr/>
        </p:nvSpPr>
        <p:spPr>
          <a:xfrm>
            <a:off x="0" y="0"/>
            <a:ext cx="6858000" cy="1819153"/>
          </a:xfrm>
          <a:prstGeom prst="rect">
            <a:avLst/>
          </a:prstGeom>
          <a:gradFill>
            <a:gsLst>
              <a:gs pos="18000">
                <a:schemeClr val="accent5">
                  <a:lumMod val="40000"/>
                  <a:lumOff val="60000"/>
                </a:schemeClr>
              </a:gs>
              <a:gs pos="0">
                <a:schemeClr val="accent5">
                  <a:lumMod val="60000"/>
                  <a:lumOff val="40000"/>
                </a:schemeClr>
              </a:gs>
              <a:gs pos="54000">
                <a:schemeClr val="accent5">
                  <a:lumMod val="20000"/>
                  <a:lumOff val="80000"/>
                </a:schemeClr>
              </a:gs>
            </a:gsLst>
            <a:lin ang="5400000" scaled="1"/>
          </a:gra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8B7FA503-8757-B710-684F-57881D28AB91}"/>
              </a:ext>
            </a:extLst>
          </p:cNvPr>
          <p:cNvSpPr txBox="1"/>
          <p:nvPr/>
        </p:nvSpPr>
        <p:spPr>
          <a:xfrm>
            <a:off x="62784" y="-46300"/>
            <a:ext cx="6698652" cy="1877437"/>
          </a:xfrm>
          <a:prstGeom prst="rect">
            <a:avLst/>
          </a:prstGeom>
          <a:noFill/>
        </p:spPr>
        <p:txBody>
          <a:bodyPr wrap="square">
            <a:spAutoFit/>
          </a:bodyPr>
          <a:lstStyle/>
          <a:p>
            <a:r>
              <a:rPr lang="ja-JP" altLang="en-US" sz="4400" b="1" dirty="0">
                <a:ln w="22225">
                  <a:solidFill>
                    <a:schemeClr val="accent2"/>
                  </a:solidFill>
                  <a:prstDash val="solid"/>
                </a:ln>
                <a:solidFill>
                  <a:schemeClr val="accent4">
                    <a:lumMod val="60000"/>
                    <a:lumOff val="40000"/>
                  </a:schemeClr>
                </a:solidFill>
                <a:latin typeface="Meiryo UI" panose="020B0604030504040204" pitchFamily="50" charset="-128"/>
                <a:ea typeface="Meiryo UI" panose="020B0604030504040204" pitchFamily="50" charset="-128"/>
              </a:rPr>
              <a:t>重症化リスク</a:t>
            </a:r>
            <a:r>
              <a:rPr lang="ja-JP" altLang="en-US" sz="2800" b="1" dirty="0">
                <a:latin typeface="Meiryo UI" panose="020B0604030504040204" pitchFamily="50" charset="-128"/>
                <a:ea typeface="Meiryo UI" panose="020B0604030504040204" pitchFamily="50" charset="-128"/>
              </a:rPr>
              <a:t>のある患者さんを対象に、</a:t>
            </a:r>
            <a:r>
              <a:rPr lang="ja-JP" altLang="en-US" sz="4400" b="1" dirty="0">
                <a:ln w="22225">
                  <a:solidFill>
                    <a:schemeClr val="accent2"/>
                  </a:solidFill>
                  <a:prstDash val="solid"/>
                </a:ln>
                <a:solidFill>
                  <a:schemeClr val="accent4">
                    <a:lumMod val="60000"/>
                    <a:lumOff val="40000"/>
                  </a:schemeClr>
                </a:solidFill>
                <a:latin typeface="Meiryo UI" panose="020B0604030504040204" pitchFamily="50" charset="-128"/>
                <a:ea typeface="Meiryo UI" panose="020B0604030504040204" pitchFamily="50" charset="-128"/>
              </a:rPr>
              <a:t>新型コロナウイルス治療薬</a:t>
            </a:r>
            <a:r>
              <a:rPr lang="ja-JP" altLang="en-US" sz="2800" b="1" dirty="0">
                <a:latin typeface="Meiryo UI" panose="020B0604030504040204" pitchFamily="50" charset="-128"/>
                <a:ea typeface="Meiryo UI" panose="020B0604030504040204" pitchFamily="50" charset="-128"/>
              </a:rPr>
              <a:t>の治験</a:t>
            </a:r>
            <a:r>
              <a:rPr lang="ja-JP" altLang="en-US" sz="2800" b="1" baseline="30000" dirty="0">
                <a:latin typeface="Meiryo UI" panose="020B0604030504040204" pitchFamily="50" charset="-128"/>
                <a:ea typeface="Meiryo UI" panose="020B0604030504040204" pitchFamily="50" charset="-128"/>
              </a:rPr>
              <a:t>＊</a:t>
            </a:r>
            <a:r>
              <a:rPr lang="ja-JP" altLang="en-US" sz="2800" b="1" dirty="0">
                <a:latin typeface="Meiryo UI" panose="020B0604030504040204" pitchFamily="50" charset="-128"/>
                <a:ea typeface="Meiryo UI" panose="020B0604030504040204" pitchFamily="50" charset="-128"/>
              </a:rPr>
              <a:t>を実施しています</a:t>
            </a:r>
            <a:endParaRPr lang="ja-JP" altLang="en-US" sz="3200" b="1" dirty="0">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376CF4BA-7D94-1057-F68E-1D8F3C341CD7}"/>
              </a:ext>
            </a:extLst>
          </p:cNvPr>
          <p:cNvSpPr txBox="1"/>
          <p:nvPr/>
        </p:nvSpPr>
        <p:spPr>
          <a:xfrm>
            <a:off x="191343" y="2666849"/>
            <a:ext cx="6475313" cy="4924425"/>
          </a:xfrm>
          <a:prstGeom prst="rect">
            <a:avLst/>
          </a:prstGeom>
          <a:noFill/>
        </p:spPr>
        <p:txBody>
          <a:bodyPr wrap="square" lIns="91440" tIns="45720" rIns="91440" bIns="45720" anchor="t">
            <a:spAutoFit/>
          </a:bodyPr>
          <a:lstStyle/>
          <a:p>
            <a:r>
              <a:rPr lang="ja-JP" altLang="en-US" sz="1600" b="1" dirty="0">
                <a:latin typeface="Meiryo UI" panose="020B0604030504040204" pitchFamily="50" charset="-128"/>
                <a:ea typeface="Meiryo UI" panose="020B0604030504040204" pitchFamily="50" charset="-128"/>
              </a:rPr>
              <a:t>以下に該当する場合、治験に参加いただける可能性があります</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この治験に興味のある方、ご質問がある方はご連絡ください</a:t>
            </a:r>
            <a:endParaRPr lang="en-US" altLang="ja-JP" sz="1600" b="1" dirty="0">
              <a:latin typeface="Meiryo UI" panose="020B0604030504040204" pitchFamily="50" charset="-128"/>
              <a:ea typeface="Meiryo UI" panose="020B0604030504040204" pitchFamily="50" charset="-128"/>
            </a:endParaRPr>
          </a:p>
          <a:p>
            <a:pPr marL="342900" indent="-342900">
              <a:buFont typeface="Wingdings" panose="05000000000000000000" pitchFamily="2" charset="2"/>
              <a:buChar char="l"/>
            </a:pPr>
            <a:r>
              <a:rPr lang="en-US" altLang="ja-JP" sz="2000" dirty="0">
                <a:solidFill>
                  <a:srgbClr val="FF0000"/>
                </a:solidFill>
                <a:latin typeface="Meiryo UI" panose="020B0604030504040204" pitchFamily="50" charset="-128"/>
                <a:ea typeface="Meiryo UI" panose="020B0604030504040204" pitchFamily="50" charset="-128"/>
              </a:rPr>
              <a:t>12</a:t>
            </a:r>
            <a:r>
              <a:rPr lang="ja-JP" altLang="en-US" sz="2000" dirty="0">
                <a:solidFill>
                  <a:srgbClr val="FF0000"/>
                </a:solidFill>
                <a:latin typeface="Meiryo UI" panose="020B0604030504040204" pitchFamily="50" charset="-128"/>
                <a:ea typeface="Meiryo UI" panose="020B0604030504040204" pitchFamily="50" charset="-128"/>
              </a:rPr>
              <a:t>～</a:t>
            </a:r>
            <a:r>
              <a:rPr lang="en-US" altLang="ja-JP" sz="2000" dirty="0">
                <a:solidFill>
                  <a:srgbClr val="FF0000"/>
                </a:solidFill>
                <a:latin typeface="Meiryo UI" panose="020B0604030504040204" pitchFamily="50" charset="-128"/>
                <a:ea typeface="Meiryo UI" panose="020B0604030504040204" pitchFamily="50" charset="-128"/>
              </a:rPr>
              <a:t>18</a:t>
            </a:r>
            <a:r>
              <a:rPr lang="ja-JP" altLang="en-US" sz="2000" dirty="0">
                <a:solidFill>
                  <a:srgbClr val="FF0000"/>
                </a:solidFill>
                <a:latin typeface="Meiryo UI" panose="020B0604030504040204" pitchFamily="50" charset="-128"/>
                <a:ea typeface="Meiryo UI" panose="020B0604030504040204" pitchFamily="50" charset="-128"/>
              </a:rPr>
              <a:t>歳未満（体重</a:t>
            </a:r>
            <a:r>
              <a:rPr lang="en-US" altLang="ja-JP" sz="2000" dirty="0">
                <a:solidFill>
                  <a:srgbClr val="FF0000"/>
                </a:solidFill>
                <a:latin typeface="Meiryo UI" panose="020B0604030504040204" pitchFamily="50" charset="-128"/>
                <a:ea typeface="Meiryo UI" panose="020B0604030504040204" pitchFamily="50" charset="-128"/>
              </a:rPr>
              <a:t>40kg</a:t>
            </a:r>
            <a:r>
              <a:rPr lang="ja-JP" altLang="en-US" sz="2000" dirty="0">
                <a:solidFill>
                  <a:srgbClr val="FF0000"/>
                </a:solidFill>
                <a:latin typeface="Meiryo UI" panose="020B0604030504040204" pitchFamily="50" charset="-128"/>
                <a:ea typeface="Meiryo UI" panose="020B0604030504040204" pitchFamily="50" charset="-128"/>
              </a:rPr>
              <a:t>以上）</a:t>
            </a:r>
            <a:r>
              <a:rPr lang="ja-JP" altLang="en-US" sz="2000" dirty="0">
                <a:latin typeface="Meiryo UI" panose="020B0604030504040204" pitchFamily="50" charset="-128"/>
                <a:ea typeface="Meiryo UI" panose="020B0604030504040204" pitchFamily="50" charset="-128"/>
              </a:rPr>
              <a:t>又は</a:t>
            </a:r>
            <a:r>
              <a:rPr lang="en-US" altLang="ja-JP" sz="2000" dirty="0">
                <a:solidFill>
                  <a:srgbClr val="FF0000"/>
                </a:solidFill>
                <a:latin typeface="Meiryo UI" panose="020B0604030504040204" pitchFamily="50" charset="-128"/>
                <a:ea typeface="Meiryo UI" panose="020B0604030504040204" pitchFamily="50" charset="-128"/>
              </a:rPr>
              <a:t>18</a:t>
            </a:r>
            <a:r>
              <a:rPr lang="ja-JP" altLang="en-US" sz="2000" dirty="0">
                <a:solidFill>
                  <a:srgbClr val="FF0000"/>
                </a:solidFill>
                <a:latin typeface="Meiryo UI" panose="020B0604030504040204" pitchFamily="50" charset="-128"/>
                <a:ea typeface="Meiryo UI" panose="020B0604030504040204" pitchFamily="50" charset="-128"/>
              </a:rPr>
              <a:t>歳以上</a:t>
            </a:r>
            <a:r>
              <a:rPr lang="ja-JP" altLang="en-US" sz="2000" dirty="0">
                <a:latin typeface="Meiryo UI" panose="020B0604030504040204" pitchFamily="50" charset="-128"/>
                <a:ea typeface="Meiryo UI" panose="020B0604030504040204" pitchFamily="50" charset="-128"/>
              </a:rPr>
              <a:t>の方</a:t>
            </a:r>
            <a:endParaRPr lang="en-US" altLang="ja-JP" sz="2000" dirty="0">
              <a:latin typeface="Meiryo UI" panose="020B0604030504040204" pitchFamily="50" charset="-128"/>
              <a:ea typeface="Meiryo UI" panose="020B0604030504040204" pitchFamily="50" charset="-128"/>
            </a:endParaRPr>
          </a:p>
          <a:p>
            <a:pPr marL="342900" indent="-342900">
              <a:buFont typeface="Wingdings" panose="05000000000000000000" pitchFamily="2" charset="2"/>
              <a:buChar char="l"/>
            </a:pPr>
            <a:r>
              <a:rPr lang="ja-JP" altLang="en-US" sz="2000" dirty="0">
                <a:latin typeface="Meiryo UI"/>
                <a:ea typeface="Meiryo UI"/>
              </a:rPr>
              <a:t>以下いずれかの</a:t>
            </a:r>
            <a:r>
              <a:rPr lang="ja-JP" altLang="en-US" sz="2000" dirty="0">
                <a:solidFill>
                  <a:srgbClr val="FF0000"/>
                </a:solidFill>
                <a:latin typeface="Meiryo UI"/>
                <a:ea typeface="Meiryo UI"/>
              </a:rPr>
              <a:t>重症化しやすい合併症</a:t>
            </a:r>
            <a:r>
              <a:rPr lang="ja-JP" altLang="en-US" sz="2000" dirty="0">
                <a:latin typeface="Meiryo UI"/>
                <a:ea typeface="Meiryo UI"/>
              </a:rPr>
              <a:t>がある方</a:t>
            </a:r>
            <a:br>
              <a:rPr lang="en-US" altLang="ja-JP" sz="2000" b="1" dirty="0">
                <a:latin typeface="Meiryo UI" panose="020B0604030504040204" pitchFamily="50" charset="-128"/>
                <a:ea typeface="Meiryo UI" panose="020B0604030504040204" pitchFamily="50" charset="-128"/>
              </a:rPr>
            </a:br>
            <a:r>
              <a:rPr lang="en-US" altLang="ja-JP" sz="2000" u="sng" dirty="0">
                <a:ea typeface="游ゴシック"/>
              </a:rPr>
              <a:t>BMI ≥30 kg/m</a:t>
            </a:r>
            <a:r>
              <a:rPr lang="en-US" altLang="ja-JP" sz="2000" u="sng" baseline="30000" dirty="0">
                <a:ea typeface="游ゴシック"/>
              </a:rPr>
              <a:t>2</a:t>
            </a:r>
            <a:r>
              <a:rPr lang="ja-JP" altLang="en-US" sz="2000" b="1" u="sng" dirty="0">
                <a:latin typeface="Meiryo UI"/>
                <a:ea typeface="Meiryo UI"/>
              </a:rPr>
              <a:t> </a:t>
            </a:r>
            <a:r>
              <a:rPr lang="ja-JP" altLang="en-US" sz="2000" u="sng" dirty="0">
                <a:latin typeface="Meiryo UI"/>
                <a:ea typeface="Meiryo UI"/>
              </a:rPr>
              <a:t>、喫煙、慢性肺疾患、喘息、</a:t>
            </a:r>
            <a:br>
              <a:rPr lang="en-US" altLang="ja-JP" sz="2000" u="sng" dirty="0">
                <a:latin typeface="Meiryo UI" panose="020B0604030504040204" pitchFamily="50" charset="-128"/>
                <a:ea typeface="Meiryo UI" panose="020B0604030504040204" pitchFamily="50" charset="-128"/>
              </a:rPr>
            </a:br>
            <a:r>
              <a:rPr lang="ja-JP" altLang="en-US" sz="2000" u="sng" dirty="0">
                <a:latin typeface="Meiryo UI"/>
                <a:ea typeface="Meiryo UI"/>
              </a:rPr>
              <a:t>心血管系疾患、糖尿病、免疫不全</a:t>
            </a:r>
            <a:br>
              <a:rPr lang="en-US" altLang="ja-JP" sz="2000" dirty="0">
                <a:latin typeface="Meiryo UI" panose="020B0604030504040204" pitchFamily="50" charset="-128"/>
                <a:ea typeface="Meiryo UI" panose="020B0604030504040204" pitchFamily="50" charset="-128"/>
              </a:rPr>
            </a:br>
            <a:r>
              <a:rPr lang="en-US" altLang="ja-JP" sz="1200" dirty="0">
                <a:latin typeface="Meiryo UI"/>
                <a:ea typeface="Meiryo UI"/>
              </a:rPr>
              <a:t>※</a:t>
            </a:r>
            <a:r>
              <a:rPr lang="ja-JP" altLang="en-US" sz="1200" dirty="0">
                <a:latin typeface="Meiryo UI"/>
                <a:ea typeface="Meiryo UI"/>
              </a:rPr>
              <a:t>年齢に応じて必要な重症化リスク因子の数は変わります。</a:t>
            </a:r>
            <a:endParaRPr lang="en-US" altLang="ja-JP" sz="1200" dirty="0">
              <a:latin typeface="Meiryo UI"/>
              <a:ea typeface="Meiryo UI"/>
            </a:endParaRPr>
          </a:p>
          <a:p>
            <a:pPr marL="342900" indent="-342900">
              <a:buFont typeface="Wingdings" panose="05000000000000000000" pitchFamily="2" charset="2"/>
              <a:buChar char="l"/>
            </a:pPr>
            <a:r>
              <a:rPr lang="ja-JP" altLang="en-US" sz="2000" dirty="0">
                <a:latin typeface="Meiryo UI" panose="020B0604030504040204" pitchFamily="50" charset="-128"/>
                <a:ea typeface="Meiryo UI" panose="020B0604030504040204" pitchFamily="50" charset="-128"/>
              </a:rPr>
              <a:t>決められたスケジュールで来院できる方</a:t>
            </a:r>
            <a:endParaRPr lang="en-US" altLang="ja-JP" sz="2000" dirty="0">
              <a:latin typeface="Meiryo UI" panose="020B0604030504040204" pitchFamily="50" charset="-128"/>
              <a:ea typeface="Meiryo UI" panose="020B0604030504040204" pitchFamily="50" charset="-128"/>
            </a:endParaRPr>
          </a:p>
          <a:p>
            <a:pPr marL="342900" indent="-342900">
              <a:buFont typeface="Wingdings" panose="05000000000000000000" pitchFamily="2" charset="2"/>
              <a:buChar char="l"/>
            </a:pPr>
            <a:r>
              <a:rPr lang="ja-JP" altLang="en-US" sz="2000" dirty="0">
                <a:latin typeface="Meiryo UI"/>
                <a:ea typeface="Meiryo UI"/>
              </a:rPr>
              <a:t>スマートフォンで質問票に回答できる方</a:t>
            </a:r>
            <a:endParaRPr lang="en-US" altLang="ja-JP" sz="1200" dirty="0">
              <a:latin typeface="Meiryo UI"/>
              <a:ea typeface="Meiryo UI"/>
            </a:endParaRPr>
          </a:p>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その他にも参加条件がございます。詳しくは医師へお問い合わせください。</a:t>
            </a:r>
            <a:br>
              <a:rPr lang="en-US" altLang="ja-JP" sz="1200" dirty="0">
                <a:latin typeface="Meiryo UI" panose="020B0604030504040204" pitchFamily="50" charset="-128"/>
                <a:ea typeface="Meiryo UI" panose="020B0604030504040204" pitchFamily="50" charset="-128"/>
              </a:rPr>
            </a:br>
            <a:endParaRPr lang="en-US" altLang="ja-JP" sz="1200" dirty="0">
              <a:latin typeface="Meiryo UI" panose="020B0604030504040204" pitchFamily="50" charset="-128"/>
              <a:ea typeface="Meiryo UI" panose="020B0604030504040204" pitchFamily="50" charset="-128"/>
            </a:endParaRPr>
          </a:p>
          <a:p>
            <a:r>
              <a:rPr lang="en-US" altLang="ja-JP" b="1" dirty="0">
                <a:latin typeface="Meiryo UI" panose="020B0604030504040204" pitchFamily="50" charset="-128"/>
                <a:ea typeface="Meiryo UI" panose="020B0604030504040204" pitchFamily="50" charset="-128"/>
                <a:cs typeface="メイリオ" pitchFamily="50" charset="-128"/>
              </a:rPr>
              <a:t>〈</a:t>
            </a:r>
            <a:r>
              <a:rPr lang="ja-JP" altLang="en-US" b="1" dirty="0">
                <a:latin typeface="Meiryo UI" panose="020B0604030504040204" pitchFamily="50" charset="-128"/>
                <a:ea typeface="Meiryo UI" panose="020B0604030504040204" pitchFamily="50" charset="-128"/>
                <a:cs typeface="メイリオ" pitchFamily="50" charset="-128"/>
              </a:rPr>
              <a:t>お問い合わせ先</a:t>
            </a:r>
            <a:r>
              <a:rPr lang="en-US" altLang="ja-JP" b="1" dirty="0">
                <a:latin typeface="Meiryo UI" panose="020B0604030504040204" pitchFamily="50" charset="-128"/>
                <a:ea typeface="Meiryo UI" panose="020B0604030504040204" pitchFamily="50" charset="-128"/>
                <a:cs typeface="メイリオ" pitchFamily="50" charset="-128"/>
              </a:rPr>
              <a:t>〉</a:t>
            </a:r>
          </a:p>
          <a:p>
            <a:r>
              <a:rPr lang="zh-CN" altLang="en-US" sz="1600" b="1" dirty="0">
                <a:latin typeface="Meiryo UI" panose="020B0604030504040204" pitchFamily="50" charset="-128"/>
                <a:ea typeface="Meiryo UI" panose="020B0604030504040204" pitchFamily="50" charset="-128"/>
                <a:cs typeface="メイリオ" pitchFamily="50" charset="-128"/>
              </a:rPr>
              <a:t>医療法人徳洲会　古河総合病院</a:t>
            </a:r>
            <a:endParaRPr lang="en-US" altLang="ja-JP" sz="1600" b="1" dirty="0">
              <a:latin typeface="Meiryo UI" panose="020B0604030504040204" pitchFamily="50" charset="-128"/>
              <a:ea typeface="Meiryo UI" panose="020B0604030504040204" pitchFamily="50" charset="-128"/>
              <a:cs typeface="メイリオ" pitchFamily="50" charset="-128"/>
            </a:endParaRPr>
          </a:p>
          <a:p>
            <a:r>
              <a:rPr lang="ja-JP" altLang="en-US" sz="1600" b="1" dirty="0">
                <a:latin typeface="Meiryo UI" panose="020B0604030504040204" pitchFamily="50" charset="-128"/>
                <a:ea typeface="Meiryo UI" panose="020B0604030504040204" pitchFamily="50" charset="-128"/>
                <a:cs typeface="メイリオ" pitchFamily="50" charset="-128"/>
              </a:rPr>
              <a:t>臨床試験センター　担当者</a:t>
            </a:r>
            <a:endParaRPr lang="en-US" altLang="zh-TW" sz="1600" b="1" dirty="0">
              <a:latin typeface="Meiryo UI" panose="020B0604030504040204" pitchFamily="50" charset="-128"/>
              <a:ea typeface="Meiryo UI" panose="020B0604030504040204" pitchFamily="50" charset="-128"/>
              <a:cs typeface="メイリオ" pitchFamily="50" charset="-128"/>
            </a:endParaRPr>
          </a:p>
          <a:p>
            <a:r>
              <a:rPr lang="en-US" altLang="ja-JP" sz="1600" b="1" dirty="0">
                <a:latin typeface="Meiryo UI"/>
                <a:ea typeface="Meiryo UI"/>
                <a:cs typeface="メイリオ" pitchFamily="50" charset="-128"/>
              </a:rPr>
              <a:t>TEL</a:t>
            </a:r>
            <a:r>
              <a:rPr lang="ja-JP" altLang="en-US" sz="1600" b="1" dirty="0">
                <a:latin typeface="Meiryo UI"/>
                <a:ea typeface="Meiryo UI"/>
                <a:cs typeface="メイリオ" pitchFamily="50" charset="-128"/>
              </a:rPr>
              <a:t>：</a:t>
            </a:r>
            <a:r>
              <a:rPr lang="en-US" altLang="ja-JP" sz="1600" b="1" dirty="0">
                <a:latin typeface="Meiryo UI"/>
                <a:ea typeface="Meiryo UI"/>
                <a:cs typeface="メイリオ" pitchFamily="50" charset="-128"/>
              </a:rPr>
              <a:t>0280-33-3146</a:t>
            </a:r>
            <a:r>
              <a:rPr lang="ja-JP" altLang="en-US" sz="1600" b="1" dirty="0">
                <a:latin typeface="Meiryo UI"/>
                <a:ea typeface="Meiryo UI"/>
                <a:cs typeface="メイリオ" pitchFamily="50" charset="-128"/>
              </a:rPr>
              <a:t>（臨床試験センター直通）（月～土</a:t>
            </a:r>
            <a:r>
              <a:rPr lang="en-US" altLang="ja-JP" sz="1600" b="1" dirty="0">
                <a:latin typeface="Meiryo UI"/>
                <a:ea typeface="Meiryo UI"/>
                <a:cs typeface="メイリオ" pitchFamily="50" charset="-128"/>
              </a:rPr>
              <a:t>8</a:t>
            </a:r>
            <a:r>
              <a:rPr lang="ja-JP" altLang="en-US" sz="1600" b="1" dirty="0">
                <a:latin typeface="Meiryo UI"/>
                <a:ea typeface="Meiryo UI"/>
                <a:cs typeface="メイリオ" pitchFamily="50" charset="-128"/>
              </a:rPr>
              <a:t>時</a:t>
            </a:r>
            <a:r>
              <a:rPr lang="en-US" altLang="ja-JP" sz="1600" b="1" dirty="0">
                <a:latin typeface="Meiryo UI"/>
                <a:ea typeface="Meiryo UI"/>
                <a:cs typeface="メイリオ" pitchFamily="50" charset="-128"/>
              </a:rPr>
              <a:t>30</a:t>
            </a:r>
            <a:r>
              <a:rPr lang="ja-JP" altLang="en-US" sz="1600" b="1" dirty="0">
                <a:latin typeface="Meiryo UI"/>
                <a:ea typeface="Meiryo UI"/>
                <a:cs typeface="メイリオ" pitchFamily="50" charset="-128"/>
              </a:rPr>
              <a:t>分～</a:t>
            </a:r>
            <a:r>
              <a:rPr lang="en-US" altLang="ja-JP" sz="1600" b="1" dirty="0">
                <a:latin typeface="Meiryo UI"/>
                <a:ea typeface="Meiryo UI"/>
                <a:cs typeface="メイリオ" pitchFamily="50" charset="-128"/>
              </a:rPr>
              <a:t>17</a:t>
            </a:r>
            <a:r>
              <a:rPr lang="ja-JP" altLang="en-US" sz="1600" b="1" dirty="0">
                <a:latin typeface="Meiryo UI"/>
                <a:ea typeface="Meiryo UI"/>
                <a:cs typeface="メイリオ" pitchFamily="50" charset="-128"/>
              </a:rPr>
              <a:t>時）</a:t>
            </a:r>
            <a:endParaRPr lang="en-US" altLang="ja-JP" sz="1600" b="1" dirty="0">
              <a:latin typeface="Meiryo UI"/>
              <a:ea typeface="Meiryo UI"/>
              <a:cs typeface="メイリオ" pitchFamily="50" charset="-128"/>
            </a:endParaRPr>
          </a:p>
          <a:p>
            <a:r>
              <a:rPr lang="ja-JP" altLang="en-US" sz="1600" b="1" dirty="0">
                <a:latin typeface="Meiryo UI"/>
                <a:ea typeface="Meiryo UI"/>
                <a:cs typeface="メイリオ" pitchFamily="50" charset="-128"/>
              </a:rPr>
              <a:t>　　　　</a:t>
            </a:r>
            <a:r>
              <a:rPr lang="en-US" altLang="ja-JP" sz="1600" b="1" dirty="0">
                <a:latin typeface="Meiryo UI"/>
                <a:ea typeface="Meiryo UI"/>
                <a:cs typeface="メイリオ" pitchFamily="50" charset="-128"/>
              </a:rPr>
              <a:t>090-7253-3857</a:t>
            </a:r>
            <a:r>
              <a:rPr lang="ja-JP" altLang="en-US" sz="1600" b="1" dirty="0">
                <a:latin typeface="Meiryo UI"/>
                <a:ea typeface="Meiryo UI"/>
                <a:cs typeface="メイリオ" pitchFamily="50" charset="-128"/>
              </a:rPr>
              <a:t>（携帯）　（日曜・祝日・上記以外）</a:t>
            </a:r>
          </a:p>
          <a:p>
            <a:endParaRPr lang="en-US" altLang="ja-JP" sz="1600" dirty="0">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E3660F57-06E5-75FA-CB37-03D3AF81486E}"/>
              </a:ext>
            </a:extLst>
          </p:cNvPr>
          <p:cNvSpPr txBox="1"/>
          <p:nvPr/>
        </p:nvSpPr>
        <p:spPr>
          <a:xfrm>
            <a:off x="5034987" y="8867001"/>
            <a:ext cx="1944547" cy="276999"/>
          </a:xfrm>
          <a:prstGeom prst="rect">
            <a:avLst/>
          </a:prstGeom>
          <a:noFill/>
        </p:spPr>
        <p:txBody>
          <a:bodyPr wrap="square">
            <a:spAutoFit/>
          </a:bodyPr>
          <a:lstStyle/>
          <a:p>
            <a:r>
              <a:rPr lang="en-US" altLang="ja-JP" sz="1200" dirty="0">
                <a:latin typeface="Meiryo UI" panose="020B0604030504040204" pitchFamily="50" charset="-128"/>
                <a:ea typeface="Meiryo UI" panose="020B0604030504040204" pitchFamily="50" charset="-128"/>
              </a:rPr>
              <a:t>Ver1.0 2025/3/31</a:t>
            </a:r>
            <a:r>
              <a:rPr lang="ja-JP" altLang="en-US" sz="1200" dirty="0">
                <a:latin typeface="Meiryo UI" panose="020B0604030504040204" pitchFamily="50" charset="-128"/>
                <a:ea typeface="Meiryo UI" panose="020B0604030504040204" pitchFamily="50" charset="-128"/>
              </a:rPr>
              <a:t>作成</a:t>
            </a:r>
          </a:p>
        </p:txBody>
      </p:sp>
      <p:sp>
        <p:nvSpPr>
          <p:cNvPr id="27" name="テキスト ボックス 26">
            <a:extLst>
              <a:ext uri="{FF2B5EF4-FFF2-40B4-BE49-F238E27FC236}">
                <a16:creationId xmlns:a16="http://schemas.microsoft.com/office/drawing/2014/main" id="{9BF8A157-3723-184E-19B9-B6DA31319843}"/>
              </a:ext>
            </a:extLst>
          </p:cNvPr>
          <p:cNvSpPr txBox="1"/>
          <p:nvPr/>
        </p:nvSpPr>
        <p:spPr>
          <a:xfrm>
            <a:off x="177960" y="1828591"/>
            <a:ext cx="6555612" cy="584775"/>
          </a:xfrm>
          <a:prstGeom prst="rect">
            <a:avLst/>
          </a:prstGeom>
          <a:noFill/>
        </p:spPr>
        <p:txBody>
          <a:bodyPr wrap="square">
            <a:spAutoFit/>
          </a:bodyPr>
          <a:lstStyle/>
          <a:p>
            <a:r>
              <a:rPr lang="ja-JP" altLang="en-US" sz="1600" dirty="0">
                <a:latin typeface="Meiryo UI" panose="020B0604030504040204" pitchFamily="50" charset="-128"/>
                <a:ea typeface="Meiryo UI" panose="020B0604030504040204" pitchFamily="50" charset="-128"/>
              </a:rPr>
              <a:t>＊治験とは、治験薬の有効性（効果）と安全性（副作用）を確かめるために、　　</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患者さんの協力を得て行う臨床試験のことをいいます</a:t>
            </a:r>
            <a:endParaRPr lang="ja-JP" altLang="en-US" sz="1600" dirty="0"/>
          </a:p>
        </p:txBody>
      </p:sp>
      <p:pic>
        <p:nvPicPr>
          <p:cNvPr id="1026" name="Picture 2">
            <a:extLst>
              <a:ext uri="{FF2B5EF4-FFF2-40B4-BE49-F238E27FC236}">
                <a16:creationId xmlns:a16="http://schemas.microsoft.com/office/drawing/2014/main" id="{3B558FAF-BFEB-D589-4415-008B80FEE1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7438" y="8741392"/>
            <a:ext cx="914397" cy="376014"/>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お医者さんのイラスト（全身）">
            <a:extLst>
              <a:ext uri="{FF2B5EF4-FFF2-40B4-BE49-F238E27FC236}">
                <a16:creationId xmlns:a16="http://schemas.microsoft.com/office/drawing/2014/main" id="{33A308F9-3928-6C10-34DA-2AF5461EC7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39804" y="4276234"/>
            <a:ext cx="1417589" cy="1705654"/>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a:extLst>
              <a:ext uri="{FF2B5EF4-FFF2-40B4-BE49-F238E27FC236}">
                <a16:creationId xmlns:a16="http://schemas.microsoft.com/office/drawing/2014/main" id="{2A1F974F-3EC4-136E-C0F0-0F0D99C34742}"/>
              </a:ext>
            </a:extLst>
          </p:cNvPr>
          <p:cNvSpPr txBox="1"/>
          <p:nvPr/>
        </p:nvSpPr>
        <p:spPr>
          <a:xfrm>
            <a:off x="177960" y="7773658"/>
            <a:ext cx="6555612" cy="923330"/>
          </a:xfrm>
          <a:prstGeom prst="rect">
            <a:avLst/>
          </a:prstGeom>
          <a:noFill/>
        </p:spPr>
        <p:txBody>
          <a:bodyPr wrap="square">
            <a:spAutoFit/>
          </a:bodyPr>
          <a:lstStyle/>
          <a:p>
            <a:r>
              <a:rPr lang="ja-JP" altLang="en-US" dirty="0">
                <a:latin typeface="Meiryo UI" panose="020B0604030504040204" pitchFamily="50" charset="-128"/>
                <a:ea typeface="Meiryo UI" panose="020B0604030504040204" pitchFamily="50" charset="-128"/>
              </a:rPr>
              <a:t>上記項目を満たし、</a:t>
            </a:r>
            <a:r>
              <a:rPr lang="ja-JP" altLang="en-US" b="1" dirty="0">
                <a:solidFill>
                  <a:srgbClr val="FF0000"/>
                </a:solidFill>
                <a:latin typeface="Meiryo UI" panose="020B0604030504040204" pitchFamily="50" charset="-128"/>
                <a:ea typeface="Meiryo UI" panose="020B0604030504040204" pitchFamily="50" charset="-128"/>
              </a:rPr>
              <a:t>新型コロナウイルス感染症の陽性かつ新型コロナウイルス感染症の発症から</a:t>
            </a:r>
            <a:r>
              <a:rPr lang="en-US" altLang="ja-JP" b="1" dirty="0">
                <a:solidFill>
                  <a:srgbClr val="FF0000"/>
                </a:solidFill>
                <a:latin typeface="Meiryo UI" panose="020B0604030504040204" pitchFamily="50" charset="-128"/>
                <a:ea typeface="Meiryo UI" panose="020B0604030504040204" pitchFamily="50" charset="-128"/>
              </a:rPr>
              <a:t>5</a:t>
            </a:r>
            <a:r>
              <a:rPr lang="ja-JP" altLang="en-US" b="1" dirty="0">
                <a:solidFill>
                  <a:srgbClr val="FF0000"/>
                </a:solidFill>
                <a:latin typeface="Meiryo UI" panose="020B0604030504040204" pitchFamily="50" charset="-128"/>
                <a:ea typeface="Meiryo UI" panose="020B0604030504040204" pitchFamily="50" charset="-128"/>
              </a:rPr>
              <a:t>日以内</a:t>
            </a:r>
            <a:r>
              <a:rPr lang="ja-JP" altLang="en-US" dirty="0">
                <a:latin typeface="Meiryo UI" panose="020B0604030504040204" pitchFamily="50" charset="-128"/>
                <a:ea typeface="Meiryo UI" panose="020B0604030504040204" pitchFamily="50" charset="-128"/>
              </a:rPr>
              <a:t>である方はこの治験に参加可能なため、感染が疑われる際は当院まで来院ください。</a:t>
            </a:r>
            <a:endParaRPr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0416544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CE4CB85CAD2F7478321F89AA14C25D8" ma:contentTypeVersion="9" ma:contentTypeDescription="Create a new document." ma:contentTypeScope="" ma:versionID="26535717eaa399d21aa3f231185212c7">
  <xsd:schema xmlns:xsd="http://www.w3.org/2001/XMLSchema" xmlns:xs="http://www.w3.org/2001/XMLSchema" xmlns:p="http://schemas.microsoft.com/office/2006/metadata/properties" xmlns:ns2="35780390-2b74-46d3-9d59-fa40445f88af" targetNamespace="http://schemas.microsoft.com/office/2006/metadata/properties" ma:root="true" ma:fieldsID="a1523901aa1c0a7286d05baf00c3d655" ns2:_="">
    <xsd:import namespace="35780390-2b74-46d3-9d59-fa40445f88af"/>
    <xsd:element name="properties">
      <xsd:complexType>
        <xsd:sequence>
          <xsd:element name="documentManagement">
            <xsd:complexType>
              <xsd:all>
                <xsd:element ref="ns2:Descriptions"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780390-2b74-46d3-9d59-fa40445f88af" elementFormDefault="qualified">
    <xsd:import namespace="http://schemas.microsoft.com/office/2006/documentManagement/types"/>
    <xsd:import namespace="http://schemas.microsoft.com/office/infopath/2007/PartnerControls"/>
    <xsd:element name="Descriptions" ma:index="8" nillable="true" ma:displayName="Descriptions" ma:format="Dropdown" ma:internalName="Descriptions">
      <xsd:simpleType>
        <xsd:restriction base="dms:Text">
          <xsd:maxLength value="255"/>
        </xsd:restriction>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escriptions xmlns="35780390-2b74-46d3-9d59-fa40445f88af" xsi:nil="true"/>
  </documentManagement>
</p:properties>
</file>

<file path=customXml/itemProps1.xml><?xml version="1.0" encoding="utf-8"?>
<ds:datastoreItem xmlns:ds="http://schemas.openxmlformats.org/officeDocument/2006/customXml" ds:itemID="{7C8F417C-8985-4367-943B-8FF6EF1360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5780390-2b74-46d3-9d59-fa40445f88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4AC6D4E-2890-40DB-8F96-5393E9D1FAB9}">
  <ds:schemaRefs>
    <ds:schemaRef ds:uri="http://schemas.microsoft.com/sharepoint/v3/contenttype/forms"/>
  </ds:schemaRefs>
</ds:datastoreItem>
</file>

<file path=customXml/itemProps3.xml><?xml version="1.0" encoding="utf-8"?>
<ds:datastoreItem xmlns:ds="http://schemas.openxmlformats.org/officeDocument/2006/customXml" ds:itemID="{2C2F95DC-CD52-4245-99B6-6630E2AC12D8}">
  <ds:schemaRefs>
    <ds:schemaRef ds:uri="http://purl.org/dc/terms/"/>
    <ds:schemaRef ds:uri="35780390-2b74-46d3-9d59-fa40445f88af"/>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イオン</Template>
  <TotalTime>332</TotalTime>
  <Words>281</Words>
  <Application>Microsoft Office PowerPoint</Application>
  <PresentationFormat>画面に合わせる (4:3)</PresentationFormat>
  <Paragraphs>17</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曽我　奈央(057)</dc:creator>
  <cp:lastModifiedBy>村井 古河病院_治験</cp:lastModifiedBy>
  <cp:revision>33</cp:revision>
  <dcterms:created xsi:type="dcterms:W3CDTF">2024-12-16T10:24:58Z</dcterms:created>
  <dcterms:modified xsi:type="dcterms:W3CDTF">2025-07-05T00:43:42Z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0x010100DCE4CB85CAD2F7478321F89AA14C25D8</vt:lpwstr>
  </property>
  <property fmtid="{D5CDD505-2E9C-101B-9397-08002B2CF9AE}" pid="3" name="MSIP_Label_4791b42f-c435-42ca-9531-75a3f42aae3d_Enabled">
    <vt:lpwstr>true</vt:lpwstr>
  </property>
  <property fmtid="{D5CDD505-2E9C-101B-9397-08002B2CF9AE}" pid="4" name="MSIP_Label_4791b42f-c435-42ca-9531-75a3f42aae3d_SetDate">
    <vt:lpwstr>2025-01-08T06:18:59Z</vt:lpwstr>
  </property>
  <property fmtid="{D5CDD505-2E9C-101B-9397-08002B2CF9AE}" pid="5" name="MSIP_Label_4791b42f-c435-42ca-9531-75a3f42aae3d_Method">
    <vt:lpwstr>Privileged</vt:lpwstr>
  </property>
  <property fmtid="{D5CDD505-2E9C-101B-9397-08002B2CF9AE}" pid="6" name="MSIP_Label_4791b42f-c435-42ca-9531-75a3f42aae3d_Name">
    <vt:lpwstr>4791b42f-c435-42ca-9531-75a3f42aae3d</vt:lpwstr>
  </property>
  <property fmtid="{D5CDD505-2E9C-101B-9397-08002B2CF9AE}" pid="7" name="MSIP_Label_4791b42f-c435-42ca-9531-75a3f42aae3d_SiteId">
    <vt:lpwstr>7a916015-20ae-4ad1-9170-eefd915e9272</vt:lpwstr>
  </property>
  <property fmtid="{D5CDD505-2E9C-101B-9397-08002B2CF9AE}" pid="8" name="MSIP_Label_4791b42f-c435-42ca-9531-75a3f42aae3d_ActionId">
    <vt:lpwstr>2bfcee21-a700-412c-bb40-7cd78ad9d850</vt:lpwstr>
  </property>
  <property fmtid="{D5CDD505-2E9C-101B-9397-08002B2CF9AE}" pid="9" name="MSIP_Label_4791b42f-c435-42ca-9531-75a3f42aae3d_ContentBits">
    <vt:lpwstr>0</vt:lpwstr>
  </property>
</Properties>
</file>